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312" r:id="rId3"/>
    <p:sldId id="319" r:id="rId4"/>
    <p:sldId id="320" r:id="rId5"/>
    <p:sldId id="327" r:id="rId6"/>
    <p:sldId id="326" r:id="rId7"/>
    <p:sldId id="321" r:id="rId8"/>
    <p:sldId id="330" r:id="rId9"/>
    <p:sldId id="332" r:id="rId10"/>
    <p:sldId id="331" r:id="rId11"/>
    <p:sldId id="322" r:id="rId12"/>
    <p:sldId id="329" r:id="rId13"/>
    <p:sldId id="325" r:id="rId14"/>
    <p:sldId id="31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A3A315B-879F-4524-9F7F-B8EE2D17A35C}">
          <p14:sldIdLst>
            <p14:sldId id="260"/>
          </p14:sldIdLst>
        </p14:section>
        <p14:section name="功能需求" id="{DA9E73B2-77E1-444C-B935-07584D6FB41F}">
          <p14:sldIdLst>
            <p14:sldId id="312"/>
          </p14:sldIdLst>
        </p14:section>
        <p14:section name="LBP" id="{084EE2EC-A9EE-45D5-ACD4-FAC8E9FEAB14}">
          <p14:sldIdLst>
            <p14:sldId id="319"/>
            <p14:sldId id="320"/>
            <p14:sldId id="327"/>
            <p14:sldId id="326"/>
          </p14:sldIdLst>
        </p14:section>
        <p14:section name="Watershed" id="{6CACC132-730C-4741-986F-DC6F84BBB730}">
          <p14:sldIdLst>
            <p14:sldId id="321"/>
            <p14:sldId id="330"/>
            <p14:sldId id="332"/>
            <p14:sldId id="331"/>
            <p14:sldId id="322"/>
            <p14:sldId id="329"/>
          </p14:sldIdLst>
        </p14:section>
        <p14:section name="參考資料" id="{D489F24E-0BD8-4B7C-B7DE-CBFA70096B60}">
          <p14:sldIdLst>
            <p14:sldId id="325"/>
          </p14:sldIdLst>
        </p14:section>
        <p14:section name="THANKS" id="{73488242-C3FD-4E5A-8E98-70AAA5C506DD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68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2206">
          <p15:clr>
            <a:srgbClr val="A4A3A4"/>
          </p15:clr>
        </p15:guide>
        <p15:guide id="5" pos="347">
          <p15:clr>
            <a:srgbClr val="A4A3A4"/>
          </p15:clr>
        </p15:guide>
        <p15:guide id="6" pos="7355">
          <p15:clr>
            <a:srgbClr val="A4A3A4"/>
          </p15:clr>
        </p15:guide>
        <p15:guide id="7" pos="3842">
          <p15:clr>
            <a:srgbClr val="A4A3A4"/>
          </p15:clr>
        </p15:guide>
        <p15:guide id="8" pos="34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AECD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6" autoAdjust="0"/>
    <p:restoredTop sz="95685" autoAdjust="0"/>
  </p:normalViewPr>
  <p:slideViewPr>
    <p:cSldViewPr snapToGrid="0" showGuides="1">
      <p:cViewPr varScale="1">
        <p:scale>
          <a:sx n="92" d="100"/>
          <a:sy n="92" d="100"/>
        </p:scale>
        <p:origin x="274" y="82"/>
      </p:cViewPr>
      <p:guideLst>
        <p:guide orient="horz" pos="4065"/>
        <p:guide orient="horz" pos="868"/>
        <p:guide orient="horz" pos="381"/>
        <p:guide orient="horz" pos="2206"/>
        <p:guide pos="347"/>
        <p:guide pos="7355"/>
        <p:guide pos="3842"/>
        <p:guide pos="34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5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7427AE1C-C8CA-495D-A1C3-F4E19E455D4D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572CFE39-E4F3-4BD9-A16E-9B3A0A705C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4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0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7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68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8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4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58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4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5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378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4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5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D0-9A6A-4745-A630-3246110313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3D8C-2C4B-4342-80F1-9B8A0E6BA8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0"/>
          <a:ea typeface="+mj-ea"/>
          <a:cs typeface="微软雅黑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33743703/article/details/89865984?utm_medium=distribute.pc_relevant.none-task-blog-baidujs_title-1&amp;spm=1001.2101.3001.424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53146" y="2771771"/>
            <a:ext cx="7647051" cy="1693903"/>
            <a:chOff x="18175157" y="1237669"/>
            <a:chExt cx="6799393" cy="1693904"/>
          </a:xfrm>
        </p:grpSpPr>
        <p:sp>
          <p:nvSpPr>
            <p:cNvPr id="10" name="文本框 9"/>
            <p:cNvSpPr txBox="1"/>
            <p:nvPr/>
          </p:nvSpPr>
          <p:spPr>
            <a:xfrm>
              <a:off x="18175157" y="1237669"/>
              <a:ext cx="664665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600" dirty="0" smtClean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 charset="0"/>
                </a:rPr>
                <a:t>分析</a:t>
              </a:r>
              <a:r>
                <a:rPr lang="zh-CN" altLang="en-US" sz="5600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 charset="0"/>
                </a:rPr>
                <a:t>文件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223687"/>
              <a:ext cx="6786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 charset="0"/>
                </a:rPr>
                <a:t>109-2 </a:t>
              </a:r>
              <a:r>
                <a:rPr lang="zh-TW" altLang="en-US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微软雅黑" charset="0"/>
                </a:rPr>
                <a:t>嵌入式影像處理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343481" y="4599918"/>
            <a:ext cx="476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4738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陳朝烈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組員名單：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74738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電子工程系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0652001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江承修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4" y="1344658"/>
            <a:ext cx="7633363" cy="47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輸出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" y="1627494"/>
            <a:ext cx="5410741" cy="360575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/>
          <a:srcRect t="4027"/>
          <a:stretch/>
        </p:blipFill>
        <p:spPr>
          <a:xfrm>
            <a:off x="6349549" y="1619673"/>
            <a:ext cx="5405874" cy="361357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446454" y="5266073"/>
            <a:ext cx="1207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69279" y="5266073"/>
            <a:ext cx="2361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45" y="1549404"/>
            <a:ext cx="5751999" cy="389543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輸出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4"/>
          <a:srcRect t="4027"/>
          <a:stretch/>
        </p:blipFill>
        <p:spPr>
          <a:xfrm>
            <a:off x="6349549" y="1619673"/>
            <a:ext cx="5405874" cy="361357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376836" y="5266072"/>
            <a:ext cx="1822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Marker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69279" y="5266073"/>
            <a:ext cx="2361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Watershed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225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參考資料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920335" y="1161217"/>
            <a:ext cx="10457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學習（十一）分水嶺算法進行圖像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分割：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://blog.csdn.net/weixin_33743703/article/details/89865984?utm_medium=distribute.pc_relevant.none-task-blog-baidujs_title-1&amp;spm=1001.2101.3001.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4242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55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60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H</a:t>
            </a:r>
            <a:r>
              <a:rPr lang="en-US" altLang="zh-CN" sz="6000" dirty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A</a:t>
            </a:r>
            <a:r>
              <a:rPr lang="en-US" altLang="zh-CN" sz="6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zh-CN" sz="6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K</a:t>
            </a:r>
            <a:r>
              <a:rPr lang="en-US" altLang="zh-CN" sz="6000" dirty="0">
                <a:solidFill>
                  <a:schemeClr val="accent6"/>
                </a:solidFill>
                <a:latin typeface="微软雅黑" charset="0"/>
                <a:ea typeface="微软雅黑" charset="0"/>
                <a:cs typeface="微软雅黑" charset="0"/>
              </a:rPr>
              <a:t>S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FORYOUR WATCHING!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功能需求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0337" y="1244338"/>
            <a:ext cx="10288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手動繪製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atershed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分割出道路、天空與街景。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抓馬路。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自動產生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Mark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2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LBP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histogram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61217"/>
            <a:ext cx="7466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以3×3大小的區塊來舉例LBP histogram的計算方式。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57187"/>
              </p:ext>
            </p:extLst>
          </p:nvPr>
        </p:nvGraphicFramePr>
        <p:xfrm>
          <a:off x="1186366" y="1700974"/>
          <a:ext cx="4009900" cy="3212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6325"/>
                <a:gridCol w="1336325"/>
                <a:gridCol w="1337250"/>
              </a:tblGrid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[i-1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[i+1 ,j+1]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[i-1 ,j  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,j  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41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[i+1 ,j  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45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[i-1 ,j-1]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[i+1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083293" y="5098830"/>
            <a:ext cx="10033610" cy="132343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[i-1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,j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+1]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 – 41 = -3 二值化後為 0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[i 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,j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+1]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 – 41 = 0 二值化後為 1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[i+1 ,j+1]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41 = 1 二值化後為 1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[i-1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,j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 – 41 = -3 二值化後為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依此類推，會得出右圖這個結果。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88627"/>
              </p:ext>
            </p:extLst>
          </p:nvPr>
        </p:nvGraphicFramePr>
        <p:xfrm>
          <a:off x="6799509" y="1700974"/>
          <a:ext cx="4009900" cy="3212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6325"/>
                <a:gridCol w="1336325"/>
                <a:gridCol w="1337250"/>
              </a:tblGrid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  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,j  </a:t>
                      </a:r>
                      <a:r>
                        <a:rPr lang="en-US" sz="1400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]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  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45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3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897986"/>
              </p:ext>
            </p:extLst>
          </p:nvPr>
        </p:nvGraphicFramePr>
        <p:xfrm>
          <a:off x="1176073" y="1700374"/>
          <a:ext cx="4009900" cy="32125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6325"/>
                <a:gridCol w="1336325"/>
                <a:gridCol w="1337250"/>
              </a:tblGrid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2^0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,j+1]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2^1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,j+1]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2^2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83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  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2^3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altLang="zh-TW" sz="1400" kern="100" dirty="0" err="1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TW" sz="1400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,j  ]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  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2^4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  <a:tr h="1045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[i-1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2^5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  ,j-1]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2^6</a:t>
                      </a:r>
                      <a:endParaRPr lang="zh-TW" sz="14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[i+1 ,j-1]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2^7</a:t>
                      </a:r>
                      <a:endParaRPr lang="zh-TW" sz="14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AECD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LBP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histogram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446415" y="1642472"/>
            <a:ext cx="64716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再依順時針旋轉，分別乘以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2^0, 2^1, 2^2…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會得到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+ 4 +8 + 64 +128 = 204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故該LBP 值為204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0078" y="1838227"/>
            <a:ext cx="2432116" cy="763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651299" y="3978869"/>
            <a:ext cx="2432116" cy="763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066732" y="2923881"/>
            <a:ext cx="1016683" cy="763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LBP histogram</a:t>
            </a: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339880" y="1364050"/>
            <a:ext cx="4227148" cy="4884683"/>
            <a:chOff x="2905489" y="1364050"/>
            <a:chExt cx="4227148" cy="4884683"/>
          </a:xfrm>
        </p:grpSpPr>
        <p:sp>
          <p:nvSpPr>
            <p:cNvPr id="5" name="矩形 4"/>
            <p:cNvSpPr/>
            <p:nvPr/>
          </p:nvSpPr>
          <p:spPr>
            <a:xfrm>
              <a:off x="3257582" y="1364051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圖像灰階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57582" y="2595100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取得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影像大小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725219" y="1364050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取得</a:t>
              </a:r>
              <a:endParaRPr lang="en-US" altLang="zh-TW" dirty="0" smtClean="0"/>
            </a:p>
            <a:p>
              <a:pPr algn="ctr"/>
              <a:r>
                <a:rPr lang="en-US" altLang="zh-TW" dirty="0" smtClean="0"/>
                <a:t>3*3</a:t>
              </a:r>
              <a:r>
                <a:rPr lang="zh-TW" altLang="en-US" dirty="0" smtClean="0"/>
                <a:t>中間值</a:t>
              </a:r>
              <a:endParaRPr lang="zh-TW" altLang="en-US" dirty="0"/>
            </a:p>
          </p:txBody>
        </p:sp>
        <p:sp>
          <p:nvSpPr>
            <p:cNvPr id="8" name="菱形 7"/>
            <p:cNvSpPr/>
            <p:nvPr/>
          </p:nvSpPr>
          <p:spPr>
            <a:xfrm>
              <a:off x="2905489" y="3826149"/>
              <a:ext cx="2111604" cy="103411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dirty="0" smtClean="0"/>
                <a:t>逐行掃</a:t>
              </a:r>
              <a:r>
                <a:rPr lang="zh-TW" altLang="en-US" dirty="0"/>
                <a:t>描</a:t>
              </a:r>
            </a:p>
          </p:txBody>
        </p:sp>
        <p:sp>
          <p:nvSpPr>
            <p:cNvPr id="26" name="菱形 25"/>
            <p:cNvSpPr/>
            <p:nvPr/>
          </p:nvSpPr>
          <p:spPr>
            <a:xfrm>
              <a:off x="2905489" y="5214619"/>
              <a:ext cx="2111604" cy="103411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dirty="0" smtClean="0"/>
                <a:t>逐列掃描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5725219" y="2601690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LBP</a:t>
              </a:r>
              <a:endParaRPr lang="zh-TW" altLang="en-US" dirty="0"/>
            </a:p>
          </p:txBody>
        </p:sp>
        <p:cxnSp>
          <p:nvCxnSpPr>
            <p:cNvPr id="10" name="直線單箭頭接點 9"/>
            <p:cNvCxnSpPr>
              <a:stCxn id="5" idx="2"/>
              <a:endCxn id="21" idx="0"/>
            </p:cNvCxnSpPr>
            <p:nvPr/>
          </p:nvCxnSpPr>
          <p:spPr>
            <a:xfrm>
              <a:off x="3961291" y="2240744"/>
              <a:ext cx="0" cy="3543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1" idx="2"/>
            </p:cNvCxnSpPr>
            <p:nvPr/>
          </p:nvCxnSpPr>
          <p:spPr>
            <a:xfrm>
              <a:off x="3961291" y="3471793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3961291" y="4860263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stCxn id="26" idx="2"/>
              <a:endCxn id="25" idx="0"/>
            </p:cNvCxnSpPr>
            <p:nvPr/>
          </p:nvCxnSpPr>
          <p:spPr>
            <a:xfrm rot="5400000" flipH="1" flipV="1">
              <a:off x="2752767" y="2572573"/>
              <a:ext cx="4884683" cy="2467637"/>
            </a:xfrm>
            <a:prstGeom prst="bentConnector5">
              <a:avLst>
                <a:gd name="adj1" fmla="val -6224"/>
                <a:gd name="adj2" fmla="val 57134"/>
                <a:gd name="adj3" fmla="val 10468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5" idx="2"/>
            </p:cNvCxnSpPr>
            <p:nvPr/>
          </p:nvCxnSpPr>
          <p:spPr>
            <a:xfrm flipH="1">
              <a:off x="6428927" y="2240743"/>
              <a:ext cx="1" cy="3609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接點 32"/>
            <p:cNvCxnSpPr>
              <a:stCxn id="38" idx="2"/>
              <a:endCxn id="26" idx="3"/>
            </p:cNvCxnSpPr>
            <p:nvPr/>
          </p:nvCxnSpPr>
          <p:spPr>
            <a:xfrm rot="5400000">
              <a:off x="5034711" y="4337459"/>
              <a:ext cx="1376600" cy="141183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 flipH="1">
              <a:off x="6428927" y="3478383"/>
              <a:ext cx="1" cy="3609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5918211" y="3893411"/>
              <a:ext cx="10214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LBP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值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1" name="肘形接點 40"/>
            <p:cNvCxnSpPr>
              <a:stCxn id="26" idx="1"/>
              <a:endCxn id="8" idx="1"/>
            </p:cNvCxnSpPr>
            <p:nvPr/>
          </p:nvCxnSpPr>
          <p:spPr>
            <a:xfrm rot="10800000">
              <a:off x="2905489" y="4343206"/>
              <a:ext cx="12700" cy="1388470"/>
            </a:xfrm>
            <a:prstGeom prst="bentConnector3">
              <a:avLst>
                <a:gd name="adj1" fmla="val 424948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/>
          <p:cNvSpPr/>
          <p:nvPr/>
        </p:nvSpPr>
        <p:spPr>
          <a:xfrm>
            <a:off x="6906419" y="2341601"/>
            <a:ext cx="534545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LBP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pt-BR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pt-BR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# </a:t>
            </a:r>
            <a:r>
              <a:rPr lang="pt-BR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a |= b =&gt; a = a | </a:t>
            </a:r>
            <a:r>
              <a:rPr lang="pt-BR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b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#src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img_gray</a:t>
            </a: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center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= src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] [ j ]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|= (src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[i-1 ]  [j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1]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&gt;= center) &lt;&lt; 0;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(src[i     ]  [j+1] &gt;= center) &lt;&lt; 1;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+1]  [j+1] &gt;= center) &lt;&lt; 2;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-1 ]  [j     ] &gt;= center) &lt;&lt; 3;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+1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[j     ] &gt;= center) &lt;&lt; 4;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-1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]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[j-1 ] &gt;= center) &lt;&lt; 5;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]  [j-1 ] &gt;= center) &lt;&lt; 6;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code |= (src[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+1]  [j-1 ] &gt;= center) &lt;&lt; 7;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LBP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histogram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輸出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9" y="1602556"/>
            <a:ext cx="5410742" cy="360575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12" y="1602556"/>
            <a:ext cx="5757687" cy="360575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533274" y="52660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原始圖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</a:p>
        </p:txBody>
      </p:sp>
      <p:sp>
        <p:nvSpPr>
          <p:cNvPr id="24" name="矩形 23"/>
          <p:cNvSpPr/>
          <p:nvPr/>
        </p:nvSpPr>
        <p:spPr>
          <a:xfrm>
            <a:off x="8485543" y="5266074"/>
            <a:ext cx="132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LBP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349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4066732" y="1421539"/>
            <a:ext cx="5261383" cy="4587214"/>
            <a:chOff x="1578068" y="1263597"/>
            <a:chExt cx="5261383" cy="4587214"/>
          </a:xfrm>
        </p:grpSpPr>
        <p:sp>
          <p:nvSpPr>
            <p:cNvPr id="21" name="矩形 20"/>
            <p:cNvSpPr/>
            <p:nvPr/>
          </p:nvSpPr>
          <p:spPr>
            <a:xfrm>
              <a:off x="1578068" y="1263598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圖像灰階</a:t>
              </a:r>
              <a:endParaRPr lang="zh-TW" altLang="en-US" dirty="0"/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2281777" y="2144978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/>
            <p:cNvCxnSpPr>
              <a:stCxn id="39" idx="2"/>
              <a:endCxn id="41" idx="0"/>
            </p:cNvCxnSpPr>
            <p:nvPr/>
          </p:nvCxnSpPr>
          <p:spPr>
            <a:xfrm rot="5400000" flipH="1" flipV="1">
              <a:off x="1103461" y="2441913"/>
              <a:ext cx="4587214" cy="2230582"/>
            </a:xfrm>
            <a:prstGeom prst="bentConnector5">
              <a:avLst>
                <a:gd name="adj1" fmla="val -4983"/>
                <a:gd name="adj2" fmla="val 50000"/>
                <a:gd name="adj3" fmla="val 10498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6039232" y="5181631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578068" y="2501238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二值化</a:t>
              </a:r>
              <a:endParaRPr lang="en-US" altLang="zh-TW" dirty="0" smtClean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578068" y="3733076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去雜訊</a:t>
              </a:r>
              <a:endParaRPr lang="en-US" altLang="zh-TW" dirty="0" smtClean="0"/>
            </a:p>
          </p:txBody>
        </p:sp>
        <p:cxnSp>
          <p:nvCxnSpPr>
            <p:cNvPr id="38" name="直線單箭頭接點 37"/>
            <p:cNvCxnSpPr/>
            <p:nvPr/>
          </p:nvCxnSpPr>
          <p:spPr>
            <a:xfrm>
              <a:off x="2281777" y="3377932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1578068" y="4974118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噪音消除</a:t>
              </a:r>
              <a:endParaRPr lang="en-US" altLang="zh-TW" dirty="0" smtClean="0"/>
            </a:p>
          </p:txBody>
        </p:sp>
        <p:cxnSp>
          <p:nvCxnSpPr>
            <p:cNvPr id="40" name="直線單箭頭接點 39"/>
            <p:cNvCxnSpPr/>
            <p:nvPr/>
          </p:nvCxnSpPr>
          <p:spPr>
            <a:xfrm>
              <a:off x="2281777" y="4613172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808650" y="1263597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尋找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前景</a:t>
              </a:r>
              <a:r>
                <a:rPr lang="zh-TW" altLang="en-US" dirty="0"/>
                <a:t>區域</a:t>
              </a:r>
              <a:endParaRPr lang="en-US" altLang="zh-TW" dirty="0" smtClean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3808650" y="2501238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尋找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未知區域</a:t>
              </a:r>
              <a:endParaRPr lang="en-US" altLang="zh-TW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3808650" y="3733076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標記</a:t>
              </a:r>
              <a:r>
                <a:rPr lang="en-US" altLang="zh-TW" dirty="0" smtClean="0"/>
                <a:t>marker</a:t>
              </a:r>
              <a:endParaRPr lang="en-US" altLang="zh-TW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808650" y="4974118"/>
              <a:ext cx="1407418" cy="8766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Watershed</a:t>
              </a:r>
              <a:endParaRPr lang="en-US" altLang="zh-TW" dirty="0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4512359" y="4613172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>
              <a:off x="4510907" y="3381349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4510907" y="2133702"/>
              <a:ext cx="0" cy="3609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stCxn id="44" idx="3"/>
              <a:endCxn id="34" idx="1"/>
            </p:cNvCxnSpPr>
            <p:nvPr/>
          </p:nvCxnSpPr>
          <p:spPr>
            <a:xfrm flipV="1">
              <a:off x="5216068" y="5412464"/>
              <a:ext cx="82316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90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56" y="1216129"/>
            <a:ext cx="7529929" cy="50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2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" y="1595121"/>
            <a:ext cx="5422434" cy="3391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920336" y="498350"/>
            <a:ext cx="473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Watershed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計算方式</a:t>
            </a:r>
            <a:endParaRPr lang="en-US" altLang="zh-TW" sz="32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t="413"/>
          <a:stretch/>
        </p:blipFill>
        <p:spPr>
          <a:xfrm>
            <a:off x="6349549" y="1595120"/>
            <a:ext cx="5440178" cy="339199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734209" y="498711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/>
              <a:t>二值化</a:t>
            </a:r>
            <a:endParaRPr lang="en-US" altLang="zh-TW" sz="2400" dirty="0"/>
          </a:p>
        </p:txBody>
      </p:sp>
      <p:sp>
        <p:nvSpPr>
          <p:cNvPr id="23" name="矩形 22"/>
          <p:cNvSpPr/>
          <p:nvPr/>
        </p:nvSpPr>
        <p:spPr>
          <a:xfrm>
            <a:off x="8515639" y="4987112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/>
              <a:t>二值化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2781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726</Words>
  <Application>Microsoft Office PowerPoint</Application>
  <PresentationFormat>寬螢幕</PresentationFormat>
  <Paragraphs>141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微软雅黑</vt:lpstr>
      <vt:lpstr>Roboto Light</vt:lpstr>
      <vt:lpstr>宋体</vt:lpstr>
      <vt:lpstr>微软雅黑 Light</vt:lpstr>
      <vt:lpstr>微軟正黑體</vt:lpstr>
      <vt:lpstr>Arial</vt:lpstr>
      <vt:lpstr>Calibri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user</dc:creator>
  <cp:keywords>user</cp:keywords>
  <dc:description>https://800sucai.taobao.com/</dc:description>
  <cp:lastModifiedBy>CHENG-XIU JIANG</cp:lastModifiedBy>
  <cp:revision>320</cp:revision>
  <dcterms:created xsi:type="dcterms:W3CDTF">2015-09-11T13:14:00Z</dcterms:created>
  <dcterms:modified xsi:type="dcterms:W3CDTF">2021-04-16T04:07:04Z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